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3" r:id="rId8"/>
    <p:sldId id="264" r:id="rId9"/>
    <p:sldId id="260" r:id="rId10"/>
  </p:sldIdLst>
  <p:sldSz cx="18288000" cy="10287000"/>
  <p:notesSz cx="6858000" cy="9144000"/>
  <p:embeddedFontLst>
    <p:embeddedFont>
      <p:font typeface="Arimo Bold" panose="020B0604020202020204" charset="0"/>
      <p:regular r:id="rId11"/>
    </p:embeddedFont>
    <p:embeddedFont>
      <p:font typeface="Calibri" panose="020F0502020204030204" pitchFamily="34" charset="0"/>
      <p:regular r:id="rId12"/>
      <p:bold r:id="rId13"/>
      <p:italic r:id="rId14"/>
      <p:boldItalic r:id="rId15"/>
    </p:embeddedFont>
    <p:embeddedFont>
      <p:font typeface="Lovelace Text" panose="020B0604020202020204" charset="0"/>
      <p:regular r:id="rId16"/>
    </p:embeddedFont>
    <p:embeddedFont>
      <p:font typeface="Lovelace Text Bold" panose="020B0604020202020204" charset="0"/>
      <p:regular r:id="rId17"/>
    </p:embeddedFont>
    <p:embeddedFont>
      <p:font typeface="Montserrat" panose="00000500000000000000" pitchFamily="2" charset="0"/>
      <p:regular r:id="rId18"/>
    </p:embeddedFont>
    <p:embeddedFont>
      <p:font typeface="Montserrat Bold" panose="00000800000000000000"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pn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4.sv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9.jpeg"/><Relationship Id="rId10" Type="http://schemas.openxmlformats.org/officeDocument/2006/relationships/image" Target="../media/image22.jpeg"/><Relationship Id="rId4" Type="http://schemas.openxmlformats.org/officeDocument/2006/relationships/image" Target="../media/image18.svg"/><Relationship Id="rId9" Type="http://schemas.openxmlformats.org/officeDocument/2006/relationships/image" Target="../media/image2.svg"/><Relationship Id="rId1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40915" y="6005676"/>
            <a:ext cx="4438909" cy="4438909"/>
          </a:xfrm>
          <a:prstGeom prst="rect">
            <a:avLst/>
          </a:prstGeom>
        </p:spPr>
      </p:pic>
      <p:grpSp>
        <p:nvGrpSpPr>
          <p:cNvPr id="3" name="Group 3"/>
          <p:cNvGrpSpPr>
            <a:grpSpLocks noChangeAspect="1"/>
          </p:cNvGrpSpPr>
          <p:nvPr/>
        </p:nvGrpSpPr>
        <p:grpSpPr>
          <a:xfrm>
            <a:off x="9511552" y="1028700"/>
            <a:ext cx="7453182" cy="7453182"/>
            <a:chOff x="0" y="0"/>
            <a:chExt cx="13716000" cy="13716000"/>
          </a:xfrm>
        </p:grpSpPr>
        <p:sp>
          <p:nvSpPr>
            <p:cNvPr id="4" name="Freeform 4"/>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4"/>
              <a:stretch>
                <a:fillRect t="-25000" b="-25000"/>
              </a:stretch>
            </a:blipFill>
          </p:spPr>
        </p:sp>
      </p:grpSp>
      <p:pic>
        <p:nvPicPr>
          <p:cNvPr id="5" name="Picture 5"/>
          <p:cNvPicPr>
            <a:picLocks noChangeAspect="1"/>
          </p:cNvPicPr>
          <p:nvPr/>
        </p:nvPicPr>
        <p:blipFill>
          <a:blip r:embed="rId2" cstate="print">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4150" y="1620244"/>
            <a:ext cx="3285084" cy="3285084"/>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099971" y="7207086"/>
            <a:ext cx="1729528" cy="572316"/>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17109" y="7493245"/>
            <a:ext cx="1729528" cy="572316"/>
          </a:xfrm>
          <a:prstGeom prst="rect">
            <a:avLst/>
          </a:prstGeom>
        </p:spPr>
      </p:pic>
      <p:pic>
        <p:nvPicPr>
          <p:cNvPr id="8" name="Picture 8"/>
          <p:cNvPicPr>
            <a:picLocks noChangeAspect="1"/>
          </p:cNvPicPr>
          <p:nvPr/>
        </p:nvPicPr>
        <p:blipFill>
          <a:blip r:embed="rId7"/>
          <a:srcRect/>
          <a:stretch>
            <a:fillRect/>
          </a:stretch>
        </p:blipFill>
        <p:spPr>
          <a:xfrm>
            <a:off x="1028700" y="264602"/>
            <a:ext cx="3056392" cy="1528196"/>
          </a:xfrm>
          <a:prstGeom prst="rect">
            <a:avLst/>
          </a:prstGeom>
        </p:spPr>
      </p:pic>
      <p:sp>
        <p:nvSpPr>
          <p:cNvPr id="9" name="TextBox 9"/>
          <p:cNvSpPr txBox="1"/>
          <p:nvPr/>
        </p:nvSpPr>
        <p:spPr>
          <a:xfrm>
            <a:off x="1974774" y="4514203"/>
            <a:ext cx="6742857" cy="2160077"/>
          </a:xfrm>
          <a:prstGeom prst="rect">
            <a:avLst/>
          </a:prstGeom>
        </p:spPr>
        <p:txBody>
          <a:bodyPr lIns="0" tIns="0" rIns="0" bIns="0" rtlCol="0" anchor="t">
            <a:spAutoFit/>
          </a:bodyPr>
          <a:lstStyle/>
          <a:p>
            <a:pPr>
              <a:lnSpc>
                <a:spcPts val="8429"/>
              </a:lnSpc>
            </a:pPr>
            <a:r>
              <a:rPr lang="en-US" sz="7024">
                <a:solidFill>
                  <a:srgbClr val="780000"/>
                </a:solidFill>
                <a:latin typeface="Lovelace Text"/>
              </a:rPr>
              <a:t>PASLON  Beauty Studio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1028700" y="2169011"/>
            <a:ext cx="8475636" cy="6361431"/>
            <a:chOff x="0" y="0"/>
            <a:chExt cx="2232266" cy="1675439"/>
          </a:xfrm>
        </p:grpSpPr>
        <p:sp>
          <p:nvSpPr>
            <p:cNvPr id="4" name="Freeform 4"/>
            <p:cNvSpPr/>
            <p:nvPr/>
          </p:nvSpPr>
          <p:spPr>
            <a:xfrm>
              <a:off x="0" y="0"/>
              <a:ext cx="2232266" cy="1675439"/>
            </a:xfrm>
            <a:custGeom>
              <a:avLst/>
              <a:gdLst/>
              <a:ahLst/>
              <a:cxnLst/>
              <a:rect l="l" t="t" r="r" b="b"/>
              <a:pathLst>
                <a:path w="2232266" h="1675439">
                  <a:moveTo>
                    <a:pt x="0" y="0"/>
                  </a:moveTo>
                  <a:lnTo>
                    <a:pt x="2232266" y="0"/>
                  </a:lnTo>
                  <a:lnTo>
                    <a:pt x="2232266" y="1675439"/>
                  </a:lnTo>
                  <a:lnTo>
                    <a:pt x="0" y="1675439"/>
                  </a:lnTo>
                  <a:close/>
                </a:path>
              </a:pathLst>
            </a:custGeom>
            <a:solidFill>
              <a:srgbClr val="BBA18E"/>
            </a:solidFill>
          </p:spPr>
        </p:sp>
        <p:sp>
          <p:nvSpPr>
            <p:cNvPr id="5" name="TextBox 5"/>
            <p:cNvSpPr txBox="1"/>
            <p:nvPr/>
          </p:nvSpPr>
          <p:spPr>
            <a:xfrm>
              <a:off x="0" y="-95250"/>
              <a:ext cx="812800" cy="908050"/>
            </a:xfrm>
            <a:prstGeom prst="rect">
              <a:avLst/>
            </a:prstGeom>
          </p:spPr>
          <p:txBody>
            <a:bodyPr lIns="50800" tIns="50800" rIns="50800" bIns="50800" rtlCol="0" anchor="ctr"/>
            <a:lstStyle/>
            <a:p>
              <a:pPr algn="ctr">
                <a:lnSpc>
                  <a:spcPts val="3114"/>
                </a:lnSpc>
              </a:pPr>
              <a:endParaRPr/>
            </a:p>
          </p:txBody>
        </p:sp>
      </p:grpSp>
      <p:sp>
        <p:nvSpPr>
          <p:cNvPr id="6" name="TextBox 6"/>
          <p:cNvSpPr txBox="1"/>
          <p:nvPr/>
        </p:nvSpPr>
        <p:spPr>
          <a:xfrm>
            <a:off x="1912213" y="2890904"/>
            <a:ext cx="6708610" cy="1042670"/>
          </a:xfrm>
          <a:prstGeom prst="rect">
            <a:avLst/>
          </a:prstGeom>
        </p:spPr>
        <p:txBody>
          <a:bodyPr lIns="0" tIns="0" rIns="0" bIns="0" rtlCol="0" anchor="t">
            <a:spAutoFit/>
          </a:bodyPr>
          <a:lstStyle/>
          <a:p>
            <a:pPr>
              <a:lnSpc>
                <a:spcPts val="8319"/>
              </a:lnSpc>
            </a:pPr>
            <a:r>
              <a:rPr lang="en-US" sz="6399">
                <a:solidFill>
                  <a:srgbClr val="FEFBF7"/>
                </a:solidFill>
                <a:latin typeface="Lovelace Text"/>
              </a:rPr>
              <a:t>Our Team:</a:t>
            </a:r>
          </a:p>
        </p:txBody>
      </p:sp>
      <p:sp>
        <p:nvSpPr>
          <p:cNvPr id="7" name="TextBox 7"/>
          <p:cNvSpPr txBox="1"/>
          <p:nvPr/>
        </p:nvSpPr>
        <p:spPr>
          <a:xfrm>
            <a:off x="1912213" y="4337809"/>
            <a:ext cx="6708610" cy="3344037"/>
          </a:xfrm>
          <a:prstGeom prst="rect">
            <a:avLst/>
          </a:prstGeom>
        </p:spPr>
        <p:txBody>
          <a:bodyPr lIns="0" tIns="0" rIns="0" bIns="0" rtlCol="0" anchor="t">
            <a:spAutoFit/>
          </a:bodyPr>
          <a:lstStyle/>
          <a:p>
            <a:pPr marL="518160" lvl="1" indent="-259080">
              <a:lnSpc>
                <a:spcPts val="5423"/>
              </a:lnSpc>
              <a:buFont typeface="Arial"/>
              <a:buChar char="•"/>
            </a:pPr>
            <a:r>
              <a:rPr lang="en-US" sz="2400">
                <a:solidFill>
                  <a:srgbClr val="FEFBF7"/>
                </a:solidFill>
                <a:latin typeface="Montserrat Bold"/>
              </a:rPr>
              <a:t>David Jose Giraldy (2201839982)</a:t>
            </a:r>
          </a:p>
          <a:p>
            <a:pPr marL="518160" lvl="1" indent="-259080">
              <a:lnSpc>
                <a:spcPts val="5423"/>
              </a:lnSpc>
              <a:buFont typeface="Arial"/>
              <a:buChar char="•"/>
            </a:pPr>
            <a:r>
              <a:rPr lang="en-US" sz="2400">
                <a:solidFill>
                  <a:srgbClr val="FEFBF7"/>
                </a:solidFill>
                <a:latin typeface="Montserrat Bold"/>
              </a:rPr>
              <a:t>Novita Sari (2201754873)</a:t>
            </a:r>
          </a:p>
          <a:p>
            <a:pPr marL="518160" lvl="1" indent="-259080">
              <a:lnSpc>
                <a:spcPts val="5423"/>
              </a:lnSpc>
              <a:buFont typeface="Arial"/>
              <a:buChar char="•"/>
            </a:pPr>
            <a:r>
              <a:rPr lang="en-US" sz="2400">
                <a:solidFill>
                  <a:srgbClr val="FEFBF7"/>
                </a:solidFill>
                <a:latin typeface="Montserrat Bold"/>
              </a:rPr>
              <a:t>Fitria Ismiarti (2440112986)</a:t>
            </a:r>
          </a:p>
          <a:p>
            <a:pPr marL="518160" lvl="1" indent="-259080">
              <a:lnSpc>
                <a:spcPts val="5423"/>
              </a:lnSpc>
              <a:buFont typeface="Arial"/>
              <a:buChar char="•"/>
            </a:pPr>
            <a:r>
              <a:rPr lang="en-US" sz="2400">
                <a:solidFill>
                  <a:srgbClr val="FEFBF7"/>
                </a:solidFill>
                <a:latin typeface="Montserrat Bold"/>
              </a:rPr>
              <a:t>Maisyita Sakinah (2440113004)</a:t>
            </a:r>
          </a:p>
          <a:p>
            <a:pPr marL="518160" lvl="1" indent="-259080">
              <a:lnSpc>
                <a:spcPts val="5423"/>
              </a:lnSpc>
              <a:buFont typeface="Arial"/>
              <a:buChar char="•"/>
            </a:pPr>
            <a:r>
              <a:rPr lang="en-US" sz="2400">
                <a:solidFill>
                  <a:srgbClr val="FEFBF7"/>
                </a:solidFill>
                <a:latin typeface="Montserrat Bold"/>
              </a:rPr>
              <a:t>Sheila Athindriya (2440112935)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5143521" y="0"/>
            <a:ext cx="10287041" cy="10287000"/>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0298" r="-39654"/>
              </a:stretch>
            </a:blipFill>
          </p:spPr>
        </p:sp>
      </p:grpSp>
      <p:sp>
        <p:nvSpPr>
          <p:cNvPr id="4" name="TextBox 4"/>
          <p:cNvSpPr txBox="1"/>
          <p:nvPr/>
        </p:nvSpPr>
        <p:spPr>
          <a:xfrm>
            <a:off x="6422946" y="2454043"/>
            <a:ext cx="7856223" cy="2337435"/>
          </a:xfrm>
          <a:prstGeom prst="rect">
            <a:avLst/>
          </a:prstGeom>
        </p:spPr>
        <p:txBody>
          <a:bodyPr lIns="0" tIns="0" rIns="0" bIns="0" rtlCol="0" anchor="t">
            <a:spAutoFit/>
          </a:bodyPr>
          <a:lstStyle/>
          <a:p>
            <a:pPr>
              <a:lnSpc>
                <a:spcPts val="9360"/>
              </a:lnSpc>
            </a:pPr>
            <a:r>
              <a:rPr lang="en-US" sz="7200">
                <a:solidFill>
                  <a:srgbClr val="780000"/>
                </a:solidFill>
                <a:latin typeface="Lovelace Text"/>
              </a:rPr>
              <a:t>Background PASLON</a:t>
            </a:r>
          </a:p>
        </p:txBody>
      </p:sp>
      <p:sp>
        <p:nvSpPr>
          <p:cNvPr id="5" name="TextBox 5"/>
          <p:cNvSpPr txBox="1"/>
          <p:nvPr/>
        </p:nvSpPr>
        <p:spPr>
          <a:xfrm>
            <a:off x="6422946" y="5151896"/>
            <a:ext cx="9336200" cy="3960321"/>
          </a:xfrm>
          <a:prstGeom prst="rect">
            <a:avLst/>
          </a:prstGeom>
        </p:spPr>
        <p:txBody>
          <a:bodyPr lIns="0" tIns="0" rIns="0" bIns="0" rtlCol="0" anchor="t">
            <a:spAutoFit/>
          </a:bodyPr>
          <a:lstStyle/>
          <a:p>
            <a:pPr algn="just">
              <a:lnSpc>
                <a:spcPts val="2857"/>
              </a:lnSpc>
            </a:pPr>
            <a:r>
              <a:rPr lang="en-US" sz="1867">
                <a:solidFill>
                  <a:srgbClr val="1A1A1A">
                    <a:alpha val="69804"/>
                  </a:srgbClr>
                </a:solidFill>
                <a:latin typeface="Montserrat Bold"/>
              </a:rPr>
              <a:t>Salon kecantikan saat ini menjadi pilihan utama bagi kaum wanita yang ingin mempercantik diri, jika perawatan tidak bisa dilakukan sendiri di rumah biasanya kita membutuhkan jasa salon. Dengan adanya salon kecantikan mereka dapat meningkatkan kepercayaan diri dan penampilannya.</a:t>
            </a:r>
          </a:p>
          <a:p>
            <a:pPr algn="just">
              <a:lnSpc>
                <a:spcPts val="2857"/>
              </a:lnSpc>
            </a:pPr>
            <a:endParaRPr lang="en-US" sz="1867">
              <a:solidFill>
                <a:srgbClr val="1A1A1A">
                  <a:alpha val="69804"/>
                </a:srgbClr>
              </a:solidFill>
              <a:latin typeface="Montserrat Bold"/>
            </a:endParaRPr>
          </a:p>
          <a:p>
            <a:pPr algn="just">
              <a:lnSpc>
                <a:spcPts val="2857"/>
              </a:lnSpc>
            </a:pPr>
            <a:r>
              <a:rPr lang="en-US" sz="1867">
                <a:solidFill>
                  <a:srgbClr val="1A1A1A">
                    <a:alpha val="69804"/>
                  </a:srgbClr>
                </a:solidFill>
                <a:latin typeface="Arimo Bold"/>
              </a:rPr>
              <a:t>Sebagai usaha yang bergerak di bidang jasa perawatan dan kecantikan, customer yang memiliki aktivitas padat ketika ingin melakukan Booking perawatan harus datang langsung dan lama menunggu antrian sehingga cara ini tidak efektif. Maka dari itu di butuhkan sebuah sistem yang memudahkan customer dalam hal pelayanan.</a:t>
            </a:r>
          </a:p>
        </p:txBody>
      </p:sp>
      <p:sp>
        <p:nvSpPr>
          <p:cNvPr id="6" name="AutoShape 6"/>
          <p:cNvSpPr/>
          <p:nvPr/>
        </p:nvSpPr>
        <p:spPr>
          <a:xfrm>
            <a:off x="12484852" y="1424068"/>
            <a:ext cx="5803148" cy="0"/>
          </a:xfrm>
          <a:prstGeom prst="line">
            <a:avLst/>
          </a:prstGeom>
          <a:ln w="19050" cap="flat">
            <a:solidFill>
              <a:srgbClr val="780000">
                <a:alpha val="38824"/>
              </a:srgbClr>
            </a:solidFill>
            <a:prstDash val="solid"/>
            <a:headEnd type="none" w="sm" len="sm"/>
            <a:tailEnd type="none" w="sm" len="sm"/>
          </a:ln>
        </p:spPr>
      </p:sp>
      <p:sp>
        <p:nvSpPr>
          <p:cNvPr id="7" name="TextBox 7"/>
          <p:cNvSpPr txBox="1"/>
          <p:nvPr/>
        </p:nvSpPr>
        <p:spPr>
          <a:xfrm>
            <a:off x="9139238" y="3393648"/>
            <a:ext cx="9525" cy="448700"/>
          </a:xfrm>
          <a:prstGeom prst="rect">
            <a:avLst/>
          </a:prstGeom>
        </p:spPr>
        <p:txBody>
          <a:bodyPr lIns="0" tIns="0" rIns="0" bIns="0" rtlCol="0" anchor="t">
            <a:spAutoFit/>
          </a:bodyPr>
          <a:lstStyle/>
          <a:p>
            <a:pPr algn="ctr">
              <a:lnSpc>
                <a:spcPts val="3890"/>
              </a:lnSpc>
              <a:spcBef>
                <a:spcPct val="0"/>
              </a:spcBef>
            </a:pPr>
            <a:endParaRP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642155" y="1648723"/>
            <a:ext cx="1729528" cy="572316"/>
          </a:xfrm>
          <a:prstGeom prst="rect">
            <a:avLst/>
          </a:prstGeom>
        </p:spPr>
      </p:pic>
      <p:pic>
        <p:nvPicPr>
          <p:cNvPr id="9" name="Picture 9"/>
          <p:cNvPicPr>
            <a:picLocks noChangeAspect="1"/>
          </p:cNvPicPr>
          <p:nvPr/>
        </p:nvPicPr>
        <p:blipFill>
          <a:blip r:embed="rId5" cstate="print">
            <a:alphaModFix amt="9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737004" y="6990097"/>
            <a:ext cx="5101992" cy="5101992"/>
          </a:xfrm>
          <a:prstGeom prst="rect">
            <a:avLst/>
          </a:prstGeom>
        </p:spPr>
      </p:pic>
      <p:pic>
        <p:nvPicPr>
          <p:cNvPr id="10" name="Picture 10"/>
          <p:cNvPicPr>
            <a:picLocks noChangeAspect="1"/>
          </p:cNvPicPr>
          <p:nvPr/>
        </p:nvPicPr>
        <p:blipFill>
          <a:blip r:embed="rId7"/>
          <a:srcRect/>
          <a:stretch>
            <a:fillRect/>
          </a:stretch>
        </p:blipFill>
        <p:spPr>
          <a:xfrm>
            <a:off x="14208808" y="120527"/>
            <a:ext cx="3056392" cy="15281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13560" y="701837"/>
            <a:ext cx="5101992" cy="5101992"/>
          </a:xfrm>
          <a:prstGeom prst="rect">
            <a:avLst/>
          </a:prstGeom>
        </p:spPr>
      </p:pic>
      <p:pic>
        <p:nvPicPr>
          <p:cNvPr id="3" name="Picture 3"/>
          <p:cNvPicPr>
            <a:picLocks noChangeAspect="1"/>
          </p:cNvPicPr>
          <p:nvPr/>
        </p:nvPicPr>
        <p:blipFill>
          <a:blip r:embed="rId4"/>
          <a:srcRect t="6617" r="27128" b="20510"/>
          <a:stretch>
            <a:fillRect/>
          </a:stretch>
        </p:blipFill>
        <p:spPr>
          <a:xfrm>
            <a:off x="10774205" y="5277803"/>
            <a:ext cx="7513795" cy="5009197"/>
          </a:xfrm>
          <a:prstGeom prst="rect">
            <a:avLst/>
          </a:prstGeom>
        </p:spPr>
      </p:pic>
      <p:pic>
        <p:nvPicPr>
          <p:cNvPr id="4" name="Picture 4"/>
          <p:cNvPicPr>
            <a:picLocks noChangeAspect="1"/>
          </p:cNvPicPr>
          <p:nvPr/>
        </p:nvPicPr>
        <p:blipFill>
          <a:blip r:embed="rId5"/>
          <a:srcRect/>
          <a:stretch>
            <a:fillRect/>
          </a:stretch>
        </p:blipFill>
        <p:spPr>
          <a:xfrm>
            <a:off x="0" y="0"/>
            <a:ext cx="7446487" cy="4964325"/>
          </a:xfrm>
          <a:prstGeom prst="rect">
            <a:avLst/>
          </a:prstGeom>
        </p:spPr>
      </p:pic>
      <p:grpSp>
        <p:nvGrpSpPr>
          <p:cNvPr id="5" name="Group 5"/>
          <p:cNvGrpSpPr/>
          <p:nvPr/>
        </p:nvGrpSpPr>
        <p:grpSpPr>
          <a:xfrm rot="5400000">
            <a:off x="4569731" y="1965679"/>
            <a:ext cx="5216184" cy="6355642"/>
            <a:chOff x="0" y="0"/>
            <a:chExt cx="2354580" cy="2868930"/>
          </a:xfrm>
        </p:grpSpPr>
        <p:sp>
          <p:nvSpPr>
            <p:cNvPr id="6" name="Freeform 6"/>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FFFFFF"/>
            </a:solidFill>
          </p:spPr>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349503" y="6892625"/>
            <a:ext cx="1591183" cy="526537"/>
          </a:xfrm>
          <a:prstGeom prst="rect">
            <a:avLst/>
          </a:prstGeom>
        </p:spPr>
      </p:pic>
      <p:grpSp>
        <p:nvGrpSpPr>
          <p:cNvPr id="8" name="Group 8"/>
          <p:cNvGrpSpPr/>
          <p:nvPr/>
        </p:nvGrpSpPr>
        <p:grpSpPr>
          <a:xfrm rot="-5400000">
            <a:off x="8502085" y="1965679"/>
            <a:ext cx="5216184" cy="6355642"/>
            <a:chOff x="0" y="0"/>
            <a:chExt cx="2354580" cy="2868930"/>
          </a:xfrm>
        </p:grpSpPr>
        <p:sp>
          <p:nvSpPr>
            <p:cNvPr id="9" name="Freeform 9"/>
            <p:cNvSpPr/>
            <p:nvPr/>
          </p:nvSpPr>
          <p:spPr>
            <a:xfrm>
              <a:off x="0" y="0"/>
              <a:ext cx="2353310" cy="2868930"/>
            </a:xfrm>
            <a:custGeom>
              <a:avLst/>
              <a:gdLst/>
              <a:ahLst/>
              <a:cxnLst/>
              <a:rect l="l" t="t" r="r" b="b"/>
              <a:pathLst>
                <a:path w="2353310" h="286893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FFFFFF"/>
            </a:solidFill>
          </p:spPr>
        </p:sp>
      </p:grpSp>
      <p:sp>
        <p:nvSpPr>
          <p:cNvPr id="10" name="TextBox 10"/>
          <p:cNvSpPr txBox="1"/>
          <p:nvPr/>
        </p:nvSpPr>
        <p:spPr>
          <a:xfrm>
            <a:off x="5940686" y="3211722"/>
            <a:ext cx="6406628" cy="919480"/>
          </a:xfrm>
          <a:prstGeom prst="rect">
            <a:avLst/>
          </a:prstGeom>
        </p:spPr>
        <p:txBody>
          <a:bodyPr lIns="0" tIns="0" rIns="0" bIns="0" rtlCol="0" anchor="t">
            <a:spAutoFit/>
          </a:bodyPr>
          <a:lstStyle/>
          <a:p>
            <a:pPr algn="ctr">
              <a:lnSpc>
                <a:spcPts val="7280"/>
              </a:lnSpc>
            </a:pPr>
            <a:r>
              <a:rPr lang="en-US" sz="5600">
                <a:solidFill>
                  <a:srgbClr val="780000"/>
                </a:solidFill>
                <a:latin typeface="Lovelace Text"/>
              </a:rPr>
              <a:t>Solution</a:t>
            </a:r>
          </a:p>
        </p:txBody>
      </p:sp>
      <p:sp>
        <p:nvSpPr>
          <p:cNvPr id="11" name="TextBox 11"/>
          <p:cNvSpPr txBox="1"/>
          <p:nvPr/>
        </p:nvSpPr>
        <p:spPr>
          <a:xfrm>
            <a:off x="5397088" y="4320570"/>
            <a:ext cx="7493824" cy="2314880"/>
          </a:xfrm>
          <a:prstGeom prst="rect">
            <a:avLst/>
          </a:prstGeom>
        </p:spPr>
        <p:txBody>
          <a:bodyPr lIns="0" tIns="0" rIns="0" bIns="0" rtlCol="0" anchor="t">
            <a:spAutoFit/>
          </a:bodyPr>
          <a:lstStyle/>
          <a:p>
            <a:pPr algn="ctr">
              <a:lnSpc>
                <a:spcPts val="3141"/>
              </a:lnSpc>
            </a:pPr>
            <a:r>
              <a:rPr lang="en-US" sz="1869">
                <a:solidFill>
                  <a:srgbClr val="1A1A1A">
                    <a:alpha val="69804"/>
                  </a:srgbClr>
                </a:solidFill>
                <a:latin typeface="Montserrat Bold"/>
              </a:rPr>
              <a:t> Membuat aplikasi PASLON yang mana customer dapat booking. Hal ini dapat membantu memudahkan Customer dalam proses booking layanan perawatan sehingga Customer tidak harus datang langsung ke salon serta agar cepat dan mudah melakukan proses pelayanan yang sudah tersedia.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639" y="4592617"/>
            <a:ext cx="4975201" cy="4083113"/>
            <a:chOff x="0" y="0"/>
            <a:chExt cx="1794267" cy="1472542"/>
          </a:xfrm>
        </p:grpSpPr>
        <p:sp>
          <p:nvSpPr>
            <p:cNvPr id="3" name="Freeform 3"/>
            <p:cNvSpPr/>
            <p:nvPr/>
          </p:nvSpPr>
          <p:spPr>
            <a:xfrm>
              <a:off x="0" y="0"/>
              <a:ext cx="1794267" cy="1472542"/>
            </a:xfrm>
            <a:custGeom>
              <a:avLst/>
              <a:gdLst/>
              <a:ahLst/>
              <a:cxnLst/>
              <a:rect l="l" t="t" r="r" b="b"/>
              <a:pathLst>
                <a:path w="1794267" h="1472542">
                  <a:moveTo>
                    <a:pt x="0" y="0"/>
                  </a:moveTo>
                  <a:lnTo>
                    <a:pt x="1794267" y="0"/>
                  </a:lnTo>
                  <a:lnTo>
                    <a:pt x="1794267" y="1472542"/>
                  </a:lnTo>
                  <a:lnTo>
                    <a:pt x="0" y="1472542"/>
                  </a:lnTo>
                  <a:close/>
                </a:path>
              </a:pathLst>
            </a:custGeom>
            <a:solidFill>
              <a:srgbClr val="780000">
                <a:alpha val="40000"/>
              </a:srgbClr>
            </a:solidFill>
          </p:spPr>
        </p:sp>
      </p:grpSp>
      <p:grpSp>
        <p:nvGrpSpPr>
          <p:cNvPr id="4" name="Group 4"/>
          <p:cNvGrpSpPr/>
          <p:nvPr/>
        </p:nvGrpSpPr>
        <p:grpSpPr>
          <a:xfrm>
            <a:off x="185313" y="4611273"/>
            <a:ext cx="4938445" cy="4051515"/>
            <a:chOff x="0" y="0"/>
            <a:chExt cx="1802438" cy="1478725"/>
          </a:xfrm>
        </p:grpSpPr>
        <p:sp>
          <p:nvSpPr>
            <p:cNvPr id="5" name="Freeform 5"/>
            <p:cNvSpPr/>
            <p:nvPr/>
          </p:nvSpPr>
          <p:spPr>
            <a:xfrm>
              <a:off x="0" y="0"/>
              <a:ext cx="1802438" cy="1478725"/>
            </a:xfrm>
            <a:custGeom>
              <a:avLst/>
              <a:gdLst/>
              <a:ahLst/>
              <a:cxnLst/>
              <a:rect l="l" t="t" r="r" b="b"/>
              <a:pathLst>
                <a:path w="1802438" h="1478725">
                  <a:moveTo>
                    <a:pt x="0" y="0"/>
                  </a:moveTo>
                  <a:lnTo>
                    <a:pt x="1802438" y="0"/>
                  </a:lnTo>
                  <a:lnTo>
                    <a:pt x="1802438" y="1478725"/>
                  </a:lnTo>
                  <a:lnTo>
                    <a:pt x="0" y="1478725"/>
                  </a:lnTo>
                  <a:close/>
                </a:path>
              </a:pathLst>
            </a:custGeom>
            <a:solidFill>
              <a:srgbClr val="FFFFFF"/>
            </a:solidFill>
          </p:spPr>
        </p:sp>
      </p:grpSp>
      <p:sp>
        <p:nvSpPr>
          <p:cNvPr id="6" name="TextBox 6"/>
          <p:cNvSpPr txBox="1"/>
          <p:nvPr/>
        </p:nvSpPr>
        <p:spPr>
          <a:xfrm>
            <a:off x="689497" y="5458179"/>
            <a:ext cx="3930078" cy="463762"/>
          </a:xfrm>
          <a:prstGeom prst="rect">
            <a:avLst/>
          </a:prstGeom>
        </p:spPr>
        <p:txBody>
          <a:bodyPr lIns="0" tIns="0" rIns="0" bIns="0" rtlCol="0" anchor="t">
            <a:spAutoFit/>
          </a:bodyPr>
          <a:lstStyle/>
          <a:p>
            <a:pPr marL="0" lvl="0" indent="0" algn="ctr">
              <a:lnSpc>
                <a:spcPts val="3720"/>
              </a:lnSpc>
              <a:spcBef>
                <a:spcPct val="0"/>
              </a:spcBef>
            </a:pPr>
            <a:r>
              <a:rPr lang="en-US" sz="2400">
                <a:solidFill>
                  <a:srgbClr val="780000"/>
                </a:solidFill>
                <a:latin typeface="Lovelace Text Bold"/>
              </a:rPr>
              <a:t>BOOKING</a:t>
            </a:r>
          </a:p>
        </p:txBody>
      </p:sp>
      <p:sp>
        <p:nvSpPr>
          <p:cNvPr id="7" name="TextBox 7"/>
          <p:cNvSpPr txBox="1"/>
          <p:nvPr/>
        </p:nvSpPr>
        <p:spPr>
          <a:xfrm>
            <a:off x="566296" y="7043063"/>
            <a:ext cx="4176479" cy="654304"/>
          </a:xfrm>
          <a:prstGeom prst="rect">
            <a:avLst/>
          </a:prstGeom>
        </p:spPr>
        <p:txBody>
          <a:bodyPr lIns="0" tIns="0" rIns="0" bIns="0" rtlCol="0" anchor="t">
            <a:spAutoFit/>
          </a:bodyPr>
          <a:lstStyle/>
          <a:p>
            <a:pPr marL="0" lvl="0" indent="0" algn="ctr">
              <a:lnSpc>
                <a:spcPts val="2767"/>
              </a:lnSpc>
              <a:spcBef>
                <a:spcPct val="0"/>
              </a:spcBef>
            </a:pPr>
            <a:r>
              <a:rPr lang="en-US" sz="1599" spc="31">
                <a:solidFill>
                  <a:srgbClr val="1E1E1E"/>
                </a:solidFill>
                <a:latin typeface="Montserrat"/>
              </a:rPr>
              <a:t>User dapat memilih jadwal dengan bebas.</a:t>
            </a:r>
          </a:p>
        </p:txBody>
      </p:sp>
      <p:sp>
        <p:nvSpPr>
          <p:cNvPr id="8" name="AutoShape 8"/>
          <p:cNvSpPr/>
          <p:nvPr/>
        </p:nvSpPr>
        <p:spPr>
          <a:xfrm>
            <a:off x="2163774" y="6493441"/>
            <a:ext cx="980931" cy="0"/>
          </a:xfrm>
          <a:prstGeom prst="line">
            <a:avLst/>
          </a:prstGeom>
          <a:ln w="19050" cap="flat">
            <a:solidFill>
              <a:srgbClr val="780000"/>
            </a:solidFill>
            <a:prstDash val="solid"/>
            <a:headEnd type="none" w="sm" len="sm"/>
            <a:tailEnd type="none" w="sm" len="sm"/>
          </a:ln>
        </p:spPr>
      </p:sp>
      <p:pic>
        <p:nvPicPr>
          <p:cNvPr id="9" name="Picture 9"/>
          <p:cNvPicPr>
            <a:picLocks noChangeAspect="1"/>
          </p:cNvPicPr>
          <p:nvPr/>
        </p:nvPicPr>
        <p:blipFill>
          <a:blip r:embed="rId2"/>
          <a:srcRect t="6093" b="6093"/>
          <a:stretch>
            <a:fillRect/>
          </a:stretch>
        </p:blipFill>
        <p:spPr>
          <a:xfrm>
            <a:off x="10478304" y="0"/>
            <a:ext cx="7809696" cy="10287000"/>
          </a:xfrm>
          <a:prstGeom prst="rect">
            <a:avLst/>
          </a:prstGeom>
        </p:spPr>
      </p:pic>
      <p:grpSp>
        <p:nvGrpSpPr>
          <p:cNvPr id="10" name="Group 10"/>
          <p:cNvGrpSpPr/>
          <p:nvPr/>
        </p:nvGrpSpPr>
        <p:grpSpPr>
          <a:xfrm>
            <a:off x="5360228" y="4592617"/>
            <a:ext cx="4975201" cy="4083113"/>
            <a:chOff x="0" y="0"/>
            <a:chExt cx="1794267" cy="1472542"/>
          </a:xfrm>
        </p:grpSpPr>
        <p:sp>
          <p:nvSpPr>
            <p:cNvPr id="11" name="Freeform 11"/>
            <p:cNvSpPr/>
            <p:nvPr/>
          </p:nvSpPr>
          <p:spPr>
            <a:xfrm>
              <a:off x="0" y="0"/>
              <a:ext cx="1794267" cy="1472542"/>
            </a:xfrm>
            <a:custGeom>
              <a:avLst/>
              <a:gdLst/>
              <a:ahLst/>
              <a:cxnLst/>
              <a:rect l="l" t="t" r="r" b="b"/>
              <a:pathLst>
                <a:path w="1794267" h="1472542">
                  <a:moveTo>
                    <a:pt x="0" y="0"/>
                  </a:moveTo>
                  <a:lnTo>
                    <a:pt x="1794267" y="0"/>
                  </a:lnTo>
                  <a:lnTo>
                    <a:pt x="1794267" y="1472542"/>
                  </a:lnTo>
                  <a:lnTo>
                    <a:pt x="0" y="1472542"/>
                  </a:lnTo>
                  <a:close/>
                </a:path>
              </a:pathLst>
            </a:custGeom>
            <a:solidFill>
              <a:srgbClr val="780000">
                <a:alpha val="40000"/>
              </a:srgbClr>
            </a:solidFill>
          </p:spPr>
        </p:sp>
      </p:grpSp>
      <p:grpSp>
        <p:nvGrpSpPr>
          <p:cNvPr id="12" name="Group 12"/>
          <p:cNvGrpSpPr/>
          <p:nvPr/>
        </p:nvGrpSpPr>
        <p:grpSpPr>
          <a:xfrm>
            <a:off x="5378902" y="4611273"/>
            <a:ext cx="4938445" cy="4051515"/>
            <a:chOff x="0" y="0"/>
            <a:chExt cx="1802438" cy="1478725"/>
          </a:xfrm>
        </p:grpSpPr>
        <p:sp>
          <p:nvSpPr>
            <p:cNvPr id="13" name="Freeform 13"/>
            <p:cNvSpPr/>
            <p:nvPr/>
          </p:nvSpPr>
          <p:spPr>
            <a:xfrm>
              <a:off x="0" y="0"/>
              <a:ext cx="1802438" cy="1478725"/>
            </a:xfrm>
            <a:custGeom>
              <a:avLst/>
              <a:gdLst/>
              <a:ahLst/>
              <a:cxnLst/>
              <a:rect l="l" t="t" r="r" b="b"/>
              <a:pathLst>
                <a:path w="1802438" h="1478725">
                  <a:moveTo>
                    <a:pt x="0" y="0"/>
                  </a:moveTo>
                  <a:lnTo>
                    <a:pt x="1802438" y="0"/>
                  </a:lnTo>
                  <a:lnTo>
                    <a:pt x="1802438" y="1478725"/>
                  </a:lnTo>
                  <a:lnTo>
                    <a:pt x="0" y="1478725"/>
                  </a:lnTo>
                  <a:close/>
                </a:path>
              </a:pathLst>
            </a:custGeom>
            <a:solidFill>
              <a:srgbClr val="FFFFFF"/>
            </a:solidFill>
          </p:spPr>
        </p:sp>
      </p:grpSp>
      <p:sp>
        <p:nvSpPr>
          <p:cNvPr id="14" name="TextBox 14"/>
          <p:cNvSpPr txBox="1"/>
          <p:nvPr/>
        </p:nvSpPr>
        <p:spPr>
          <a:xfrm>
            <a:off x="5883086" y="5458179"/>
            <a:ext cx="3930078" cy="463762"/>
          </a:xfrm>
          <a:prstGeom prst="rect">
            <a:avLst/>
          </a:prstGeom>
        </p:spPr>
        <p:txBody>
          <a:bodyPr lIns="0" tIns="0" rIns="0" bIns="0" rtlCol="0" anchor="t">
            <a:spAutoFit/>
          </a:bodyPr>
          <a:lstStyle/>
          <a:p>
            <a:pPr marL="0" lvl="0" indent="0" algn="ctr">
              <a:lnSpc>
                <a:spcPts val="3720"/>
              </a:lnSpc>
              <a:spcBef>
                <a:spcPct val="0"/>
              </a:spcBef>
            </a:pPr>
            <a:r>
              <a:rPr lang="en-US" sz="2400">
                <a:solidFill>
                  <a:srgbClr val="780000"/>
                </a:solidFill>
                <a:latin typeface="Lovelace Text Bold"/>
              </a:rPr>
              <a:t>COMMENT</a:t>
            </a:r>
          </a:p>
        </p:txBody>
      </p:sp>
      <p:sp>
        <p:nvSpPr>
          <p:cNvPr id="15" name="TextBox 15"/>
          <p:cNvSpPr txBox="1"/>
          <p:nvPr/>
        </p:nvSpPr>
        <p:spPr>
          <a:xfrm>
            <a:off x="5759885" y="7043063"/>
            <a:ext cx="4176479" cy="654304"/>
          </a:xfrm>
          <a:prstGeom prst="rect">
            <a:avLst/>
          </a:prstGeom>
        </p:spPr>
        <p:txBody>
          <a:bodyPr lIns="0" tIns="0" rIns="0" bIns="0" rtlCol="0" anchor="t">
            <a:spAutoFit/>
          </a:bodyPr>
          <a:lstStyle/>
          <a:p>
            <a:pPr marL="0" lvl="0" indent="0" algn="ctr">
              <a:lnSpc>
                <a:spcPts val="2767"/>
              </a:lnSpc>
              <a:spcBef>
                <a:spcPct val="0"/>
              </a:spcBef>
            </a:pPr>
            <a:r>
              <a:rPr lang="en-US" sz="1599" spc="31">
                <a:solidFill>
                  <a:srgbClr val="1E1E1E"/>
                </a:solidFill>
                <a:latin typeface="Montserrat"/>
              </a:rPr>
              <a:t>User bisa menambahkan comment untuk  tertimonial.</a:t>
            </a:r>
          </a:p>
        </p:txBody>
      </p:sp>
      <p:sp>
        <p:nvSpPr>
          <p:cNvPr id="16" name="AutoShape 16"/>
          <p:cNvSpPr/>
          <p:nvPr/>
        </p:nvSpPr>
        <p:spPr>
          <a:xfrm>
            <a:off x="7357363" y="6474391"/>
            <a:ext cx="980931" cy="0"/>
          </a:xfrm>
          <a:prstGeom prst="line">
            <a:avLst/>
          </a:prstGeom>
          <a:ln w="19050" cap="flat">
            <a:solidFill>
              <a:srgbClr val="780000"/>
            </a:solidFill>
            <a:prstDash val="solid"/>
            <a:headEnd type="none" w="sm" len="sm"/>
            <a:tailEnd type="none" w="sm" len="sm"/>
          </a:ln>
        </p:spPr>
      </p:sp>
      <p:pic>
        <p:nvPicPr>
          <p:cNvPr id="17" name="Picture 17"/>
          <p:cNvPicPr>
            <a:picLocks noChangeAspect="1"/>
          </p:cNvPicPr>
          <p:nvPr/>
        </p:nvPicPr>
        <p:blipFill>
          <a:blip r:embed="rId3" cstate="print">
            <a:alphaModFix amt="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5643" y="1359428"/>
            <a:ext cx="3042689" cy="3042689"/>
          </a:xfrm>
          <a:prstGeom prst="rect">
            <a:avLst/>
          </a:prstGeom>
        </p:spPr>
      </p:pic>
      <p:sp>
        <p:nvSpPr>
          <p:cNvPr id="18" name="TextBox 18"/>
          <p:cNvSpPr txBox="1"/>
          <p:nvPr/>
        </p:nvSpPr>
        <p:spPr>
          <a:xfrm>
            <a:off x="1055701" y="2809354"/>
            <a:ext cx="5350140" cy="1104265"/>
          </a:xfrm>
          <a:prstGeom prst="rect">
            <a:avLst/>
          </a:prstGeom>
        </p:spPr>
        <p:txBody>
          <a:bodyPr lIns="0" tIns="0" rIns="0" bIns="0" rtlCol="0" anchor="t">
            <a:spAutoFit/>
          </a:bodyPr>
          <a:lstStyle/>
          <a:p>
            <a:pPr>
              <a:lnSpc>
                <a:spcPts val="8959"/>
              </a:lnSpc>
            </a:pPr>
            <a:r>
              <a:rPr lang="en-US" sz="6399">
                <a:solidFill>
                  <a:srgbClr val="780000"/>
                </a:solidFill>
                <a:latin typeface="Lovelace Text"/>
              </a:rPr>
              <a:t>FITUR APPS</a:t>
            </a:r>
          </a:p>
        </p:txBody>
      </p:sp>
      <p:sp>
        <p:nvSpPr>
          <p:cNvPr id="19" name="AutoShape 19"/>
          <p:cNvSpPr/>
          <p:nvPr/>
        </p:nvSpPr>
        <p:spPr>
          <a:xfrm>
            <a:off x="1350978" y="1424068"/>
            <a:ext cx="3712377" cy="0"/>
          </a:xfrm>
          <a:prstGeom prst="line">
            <a:avLst/>
          </a:prstGeom>
          <a:ln w="19050" cap="flat">
            <a:solidFill>
              <a:srgbClr val="780000">
                <a:alpha val="38824"/>
              </a:srgbClr>
            </a:solidFill>
            <a:prstDash val="solid"/>
            <a:headEnd type="none" w="sm" len="sm"/>
            <a:tailEnd type="none" w="sm" len="sm"/>
          </a:ln>
        </p:spPr>
      </p:sp>
      <p:pic>
        <p:nvPicPr>
          <p:cNvPr id="20" name="Picture 20"/>
          <p:cNvPicPr>
            <a:picLocks noChangeAspect="1"/>
          </p:cNvPicPr>
          <p:nvPr/>
        </p:nvPicPr>
        <p:blipFill>
          <a:blip r:embed="rId5"/>
          <a:srcRect/>
          <a:stretch>
            <a:fillRect/>
          </a:stretch>
        </p:blipFill>
        <p:spPr>
          <a:xfrm>
            <a:off x="1629492" y="109583"/>
            <a:ext cx="3056392" cy="1528196"/>
          </a:xfrm>
          <a:prstGeom prst="rect">
            <a:avLst/>
          </a:prstGeom>
        </p:spPr>
      </p:pic>
    </p:spTree>
    <p:extLst>
      <p:ext uri="{BB962C8B-B14F-4D97-AF65-F5344CB8AC3E}">
        <p14:creationId xmlns:p14="http://schemas.microsoft.com/office/powerpoint/2010/main" val="1165210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BA18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4475" y="669205"/>
            <a:ext cx="5108935" cy="5108935"/>
          </a:xfrm>
          <a:prstGeom prst="rect">
            <a:avLst/>
          </a:prstGeom>
        </p:spPr>
      </p:pic>
      <p:pic>
        <p:nvPicPr>
          <p:cNvPr id="3" name="Picture 3"/>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18985" y="6561616"/>
            <a:ext cx="6724314" cy="672431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47235" y="6746610"/>
            <a:ext cx="1729528" cy="57231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9711" y="669205"/>
            <a:ext cx="1729528" cy="572316"/>
          </a:xfrm>
          <a:prstGeom prst="rect">
            <a:avLst/>
          </a:prstGeom>
        </p:spPr>
      </p:pic>
      <p:sp>
        <p:nvSpPr>
          <p:cNvPr id="6" name="TextBox 6"/>
          <p:cNvSpPr txBox="1"/>
          <p:nvPr/>
        </p:nvSpPr>
        <p:spPr>
          <a:xfrm>
            <a:off x="2581205" y="4324350"/>
            <a:ext cx="13125589" cy="1733550"/>
          </a:xfrm>
          <a:prstGeom prst="rect">
            <a:avLst/>
          </a:prstGeom>
        </p:spPr>
        <p:txBody>
          <a:bodyPr lIns="0" tIns="0" rIns="0" bIns="0" rtlCol="0" anchor="t">
            <a:spAutoFit/>
          </a:bodyPr>
          <a:lstStyle/>
          <a:p>
            <a:pPr algn="ctr">
              <a:lnSpc>
                <a:spcPts val="13200"/>
              </a:lnSpc>
            </a:pPr>
            <a:r>
              <a:rPr lang="en-US" sz="12000">
                <a:solidFill>
                  <a:srgbClr val="FFFFFF"/>
                </a:solidFill>
                <a:latin typeface="Lovelace Text"/>
              </a:rPr>
              <a:t>DEMO</a:t>
            </a:r>
          </a:p>
        </p:txBody>
      </p:sp>
      <p:sp>
        <p:nvSpPr>
          <p:cNvPr id="7" name="AutoShape 7"/>
          <p:cNvSpPr/>
          <p:nvPr/>
        </p:nvSpPr>
        <p:spPr>
          <a:xfrm>
            <a:off x="12484852" y="1424068"/>
            <a:ext cx="5803148" cy="0"/>
          </a:xfrm>
          <a:prstGeom prst="line">
            <a:avLst/>
          </a:prstGeom>
          <a:ln w="19050" cap="flat">
            <a:solidFill>
              <a:srgbClr val="FEFBF7">
                <a:alpha val="38824"/>
              </a:srgbClr>
            </a:solidFill>
            <a:prstDash val="solid"/>
            <a:headEnd type="none" w="sm" len="sm"/>
            <a:tailEnd type="none" w="sm" len="sm"/>
          </a:ln>
        </p:spPr>
      </p:sp>
      <p:pic>
        <p:nvPicPr>
          <p:cNvPr id="8" name="Picture 8"/>
          <p:cNvPicPr>
            <a:picLocks noChangeAspect="1"/>
          </p:cNvPicPr>
          <p:nvPr/>
        </p:nvPicPr>
        <p:blipFill>
          <a:blip r:embed="rId6"/>
          <a:srcRect/>
          <a:stretch>
            <a:fillRect/>
          </a:stretch>
        </p:blipFill>
        <p:spPr>
          <a:xfrm>
            <a:off x="14178599" y="191265"/>
            <a:ext cx="3056392" cy="15281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93" b="6093"/>
          <a:stretch>
            <a:fillRect/>
          </a:stretch>
        </p:blipFill>
        <p:spPr>
          <a:xfrm>
            <a:off x="10478304" y="0"/>
            <a:ext cx="7809696" cy="10287000"/>
          </a:xfrm>
          <a:prstGeom prst="rect">
            <a:avLst/>
          </a:prstGeom>
        </p:spPr>
      </p:pic>
      <p:pic>
        <p:nvPicPr>
          <p:cNvPr id="3" name="Picture 3"/>
          <p:cNvPicPr>
            <a:picLocks noChangeAspect="1"/>
          </p:cNvPicPr>
          <p:nvPr/>
        </p:nvPicPr>
        <p:blipFill>
          <a:blip r:embed="rId3" cstate="print">
            <a:alphaModFix amt="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5643" y="1359428"/>
            <a:ext cx="3042689" cy="3042689"/>
          </a:xfrm>
          <a:prstGeom prst="rect">
            <a:avLst/>
          </a:prstGeom>
        </p:spPr>
      </p:pic>
      <p:sp>
        <p:nvSpPr>
          <p:cNvPr id="4" name="AutoShape 4"/>
          <p:cNvSpPr/>
          <p:nvPr/>
        </p:nvSpPr>
        <p:spPr>
          <a:xfrm>
            <a:off x="1350978" y="1424068"/>
            <a:ext cx="3712377" cy="0"/>
          </a:xfrm>
          <a:prstGeom prst="line">
            <a:avLst/>
          </a:prstGeom>
          <a:ln w="19050" cap="flat">
            <a:solidFill>
              <a:srgbClr val="780000">
                <a:alpha val="38824"/>
              </a:srgbClr>
            </a:solidFill>
            <a:prstDash val="solid"/>
            <a:headEnd type="none" w="sm" len="sm"/>
            <a:tailEnd type="none" w="sm" len="sm"/>
          </a:ln>
        </p:spPr>
      </p:sp>
      <p:sp>
        <p:nvSpPr>
          <p:cNvPr id="5" name="TextBox 5"/>
          <p:cNvSpPr txBox="1"/>
          <p:nvPr/>
        </p:nvSpPr>
        <p:spPr>
          <a:xfrm>
            <a:off x="3428116" y="4297342"/>
            <a:ext cx="3440906" cy="1924064"/>
          </a:xfrm>
          <a:prstGeom prst="rect">
            <a:avLst/>
          </a:prstGeom>
        </p:spPr>
        <p:txBody>
          <a:bodyPr lIns="0" tIns="0" rIns="0" bIns="0" rtlCol="0" anchor="t">
            <a:spAutoFit/>
          </a:bodyPr>
          <a:lstStyle/>
          <a:p>
            <a:pPr algn="ctr">
              <a:lnSpc>
                <a:spcPts val="15598"/>
              </a:lnSpc>
              <a:spcBef>
                <a:spcPct val="0"/>
              </a:spcBef>
            </a:pPr>
            <a:r>
              <a:rPr lang="en-US" sz="11998">
                <a:solidFill>
                  <a:srgbClr val="780000"/>
                </a:solidFill>
                <a:latin typeface="Montserrat Bold"/>
              </a:rPr>
              <a:t>Q&amp;A</a:t>
            </a:r>
          </a:p>
        </p:txBody>
      </p:sp>
      <p:pic>
        <p:nvPicPr>
          <p:cNvPr id="6" name="Picture 6"/>
          <p:cNvPicPr>
            <a:picLocks noChangeAspect="1"/>
          </p:cNvPicPr>
          <p:nvPr/>
        </p:nvPicPr>
        <p:blipFill>
          <a:blip r:embed="rId5"/>
          <a:srcRect/>
          <a:stretch>
            <a:fillRect/>
          </a:stretch>
        </p:blipFill>
        <p:spPr>
          <a:xfrm>
            <a:off x="1350978" y="150302"/>
            <a:ext cx="3056392" cy="15281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BA18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81205" y="1674633"/>
            <a:ext cx="5108935" cy="5108935"/>
          </a:xfrm>
          <a:prstGeom prst="rect">
            <a:avLst/>
          </a:prstGeom>
        </p:spPr>
      </p:pic>
      <p:pic>
        <p:nvPicPr>
          <p:cNvPr id="3" name="Picture 3"/>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18985" y="6561616"/>
            <a:ext cx="6724314" cy="6724314"/>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47235" y="6746610"/>
            <a:ext cx="1729528" cy="57231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9711" y="669205"/>
            <a:ext cx="1729528" cy="572316"/>
          </a:xfrm>
          <a:prstGeom prst="rect">
            <a:avLst/>
          </a:prstGeom>
        </p:spPr>
      </p:pic>
      <p:sp>
        <p:nvSpPr>
          <p:cNvPr id="6" name="TextBox 6"/>
          <p:cNvSpPr txBox="1"/>
          <p:nvPr/>
        </p:nvSpPr>
        <p:spPr>
          <a:xfrm>
            <a:off x="2581205" y="4324350"/>
            <a:ext cx="13125589" cy="1733550"/>
          </a:xfrm>
          <a:prstGeom prst="rect">
            <a:avLst/>
          </a:prstGeom>
        </p:spPr>
        <p:txBody>
          <a:bodyPr lIns="0" tIns="0" rIns="0" bIns="0" rtlCol="0" anchor="t">
            <a:spAutoFit/>
          </a:bodyPr>
          <a:lstStyle/>
          <a:p>
            <a:pPr algn="ctr">
              <a:lnSpc>
                <a:spcPts val="13200"/>
              </a:lnSpc>
            </a:pPr>
            <a:r>
              <a:rPr lang="en-US" sz="12000">
                <a:solidFill>
                  <a:srgbClr val="FFFFFF"/>
                </a:solidFill>
                <a:latin typeface="Lovelace Text"/>
              </a:rPr>
              <a:t>Thank you</a:t>
            </a:r>
          </a:p>
        </p:txBody>
      </p:sp>
      <p:sp>
        <p:nvSpPr>
          <p:cNvPr id="7" name="AutoShape 7"/>
          <p:cNvSpPr/>
          <p:nvPr/>
        </p:nvSpPr>
        <p:spPr>
          <a:xfrm>
            <a:off x="12484852" y="1424068"/>
            <a:ext cx="5803148" cy="0"/>
          </a:xfrm>
          <a:prstGeom prst="line">
            <a:avLst/>
          </a:prstGeom>
          <a:ln w="19050" cap="flat">
            <a:solidFill>
              <a:srgbClr val="FEFBF7">
                <a:alpha val="38824"/>
              </a:srgbClr>
            </a:solidFill>
            <a:prstDash val="solid"/>
            <a:headEnd type="none" w="sm" len="sm"/>
            <a:tailEnd type="none" w="sm" len="sm"/>
          </a:ln>
        </p:spPr>
      </p:sp>
      <p:pic>
        <p:nvPicPr>
          <p:cNvPr id="8" name="Picture 8"/>
          <p:cNvPicPr>
            <a:picLocks noChangeAspect="1"/>
          </p:cNvPicPr>
          <p:nvPr/>
        </p:nvPicPr>
        <p:blipFill>
          <a:blip r:embed="rId6"/>
          <a:srcRect/>
          <a:stretch>
            <a:fillRect/>
          </a:stretch>
        </p:blipFill>
        <p:spPr>
          <a:xfrm>
            <a:off x="14178599" y="146437"/>
            <a:ext cx="3056392" cy="15281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705" r="13705" b="6676"/>
          <a:stretch>
            <a:fillRect/>
          </a:stretch>
        </p:blipFill>
        <p:spPr>
          <a:xfrm>
            <a:off x="959864" y="2759197"/>
            <a:ext cx="5169441" cy="4430649"/>
          </a:xfrm>
          <a:prstGeom prst="rect">
            <a:avLst/>
          </a:prstGeom>
        </p:spPr>
      </p:pic>
      <p:grpSp>
        <p:nvGrpSpPr>
          <p:cNvPr id="3" name="Group 3"/>
          <p:cNvGrpSpPr/>
          <p:nvPr/>
        </p:nvGrpSpPr>
        <p:grpSpPr>
          <a:xfrm>
            <a:off x="959864" y="6376841"/>
            <a:ext cx="4818498" cy="2603100"/>
            <a:chOff x="0" y="0"/>
            <a:chExt cx="2378034" cy="1284687"/>
          </a:xfrm>
        </p:grpSpPr>
        <p:sp>
          <p:nvSpPr>
            <p:cNvPr id="4" name="Freeform 4"/>
            <p:cNvSpPr/>
            <p:nvPr/>
          </p:nvSpPr>
          <p:spPr>
            <a:xfrm>
              <a:off x="0" y="0"/>
              <a:ext cx="2378034" cy="1284687"/>
            </a:xfrm>
            <a:custGeom>
              <a:avLst/>
              <a:gdLst/>
              <a:ahLst/>
              <a:cxnLst/>
              <a:rect l="l" t="t" r="r" b="b"/>
              <a:pathLst>
                <a:path w="2378034" h="1284687">
                  <a:moveTo>
                    <a:pt x="0" y="0"/>
                  </a:moveTo>
                  <a:lnTo>
                    <a:pt x="2378034" y="0"/>
                  </a:lnTo>
                  <a:lnTo>
                    <a:pt x="2378034" y="1284687"/>
                  </a:lnTo>
                  <a:lnTo>
                    <a:pt x="0" y="1284687"/>
                  </a:lnTo>
                  <a:close/>
                </a:path>
              </a:pathLst>
            </a:custGeom>
            <a:solidFill>
              <a:srgbClr val="FFFFFF"/>
            </a:solidFill>
          </p:spPr>
        </p:sp>
      </p:grpSp>
      <p:grpSp>
        <p:nvGrpSpPr>
          <p:cNvPr id="5" name="Group 5"/>
          <p:cNvGrpSpPr/>
          <p:nvPr/>
        </p:nvGrpSpPr>
        <p:grpSpPr>
          <a:xfrm>
            <a:off x="1184328" y="5794950"/>
            <a:ext cx="1163782" cy="1163782"/>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BA18E"/>
            </a:solidFill>
          </p:spPr>
        </p:sp>
      </p:gr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20555" y="6123229"/>
            <a:ext cx="810218" cy="590446"/>
          </a:xfrm>
          <a:prstGeom prst="rect">
            <a:avLst/>
          </a:prstGeom>
        </p:spPr>
      </p:pic>
      <p:sp>
        <p:nvSpPr>
          <p:cNvPr id="8" name="TextBox 8"/>
          <p:cNvSpPr txBox="1"/>
          <p:nvPr/>
        </p:nvSpPr>
        <p:spPr>
          <a:xfrm>
            <a:off x="1326040" y="7223289"/>
            <a:ext cx="4251521" cy="469265"/>
          </a:xfrm>
          <a:prstGeom prst="rect">
            <a:avLst/>
          </a:prstGeom>
        </p:spPr>
        <p:txBody>
          <a:bodyPr lIns="0" tIns="0" rIns="0" bIns="0" rtlCol="0" anchor="t">
            <a:spAutoFit/>
          </a:bodyPr>
          <a:lstStyle/>
          <a:p>
            <a:pPr>
              <a:lnSpc>
                <a:spcPts val="3639"/>
              </a:lnSpc>
            </a:pPr>
            <a:r>
              <a:rPr lang="en-US" sz="2799">
                <a:solidFill>
                  <a:srgbClr val="780000"/>
                </a:solidFill>
                <a:latin typeface="Lovelace Text Bold"/>
              </a:rPr>
              <a:t>Hair Styling</a:t>
            </a:r>
          </a:p>
        </p:txBody>
      </p:sp>
      <p:sp>
        <p:nvSpPr>
          <p:cNvPr id="9" name="TextBox 9"/>
          <p:cNvSpPr txBox="1"/>
          <p:nvPr/>
        </p:nvSpPr>
        <p:spPr>
          <a:xfrm>
            <a:off x="1326040" y="7890867"/>
            <a:ext cx="4037324" cy="590169"/>
          </a:xfrm>
          <a:prstGeom prst="rect">
            <a:avLst/>
          </a:prstGeom>
        </p:spPr>
        <p:txBody>
          <a:bodyPr lIns="0" tIns="0" rIns="0" bIns="0" rtlCol="0" anchor="t">
            <a:spAutoFit/>
          </a:bodyPr>
          <a:lstStyle/>
          <a:p>
            <a:pPr>
              <a:lnSpc>
                <a:spcPts val="2448"/>
              </a:lnSpc>
            </a:pPr>
            <a:r>
              <a:rPr lang="en-US" sz="1600">
                <a:solidFill>
                  <a:srgbClr val="1A1A1A">
                    <a:alpha val="69804"/>
                  </a:srgbClr>
                </a:solidFill>
                <a:latin typeface="Montserrat Bold"/>
              </a:rPr>
              <a:t>Menyediakan beberapa treatment khusus untuk hair</a:t>
            </a:r>
          </a:p>
        </p:txBody>
      </p:sp>
      <p:pic>
        <p:nvPicPr>
          <p:cNvPr id="10" name="Picture 10"/>
          <p:cNvPicPr>
            <a:picLocks noChangeAspect="1"/>
          </p:cNvPicPr>
          <p:nvPr/>
        </p:nvPicPr>
        <p:blipFill>
          <a:blip r:embed="rId5"/>
          <a:srcRect l="6247" r="6247"/>
          <a:stretch>
            <a:fillRect/>
          </a:stretch>
        </p:blipFill>
        <p:spPr>
          <a:xfrm>
            <a:off x="6559279" y="2759197"/>
            <a:ext cx="5169441" cy="4430649"/>
          </a:xfrm>
          <a:prstGeom prst="rect">
            <a:avLst/>
          </a:prstGeom>
        </p:spPr>
      </p:pic>
      <p:grpSp>
        <p:nvGrpSpPr>
          <p:cNvPr id="11" name="Group 11"/>
          <p:cNvGrpSpPr/>
          <p:nvPr/>
        </p:nvGrpSpPr>
        <p:grpSpPr>
          <a:xfrm>
            <a:off x="6559279" y="6376841"/>
            <a:ext cx="4818498" cy="2603100"/>
            <a:chOff x="0" y="0"/>
            <a:chExt cx="2378034" cy="1284687"/>
          </a:xfrm>
        </p:grpSpPr>
        <p:sp>
          <p:nvSpPr>
            <p:cNvPr id="12" name="Freeform 12"/>
            <p:cNvSpPr/>
            <p:nvPr/>
          </p:nvSpPr>
          <p:spPr>
            <a:xfrm>
              <a:off x="0" y="0"/>
              <a:ext cx="2378034" cy="1284687"/>
            </a:xfrm>
            <a:custGeom>
              <a:avLst/>
              <a:gdLst/>
              <a:ahLst/>
              <a:cxnLst/>
              <a:rect l="l" t="t" r="r" b="b"/>
              <a:pathLst>
                <a:path w="2378034" h="1284687">
                  <a:moveTo>
                    <a:pt x="0" y="0"/>
                  </a:moveTo>
                  <a:lnTo>
                    <a:pt x="2378034" y="0"/>
                  </a:lnTo>
                  <a:lnTo>
                    <a:pt x="2378034" y="1284687"/>
                  </a:lnTo>
                  <a:lnTo>
                    <a:pt x="0" y="1284687"/>
                  </a:lnTo>
                  <a:close/>
                </a:path>
              </a:pathLst>
            </a:custGeom>
            <a:solidFill>
              <a:srgbClr val="FFFFFF"/>
            </a:solidFill>
          </p:spPr>
        </p:sp>
      </p:grpSp>
      <p:grpSp>
        <p:nvGrpSpPr>
          <p:cNvPr id="13" name="Group 13"/>
          <p:cNvGrpSpPr/>
          <p:nvPr/>
        </p:nvGrpSpPr>
        <p:grpSpPr>
          <a:xfrm>
            <a:off x="6783743" y="5794950"/>
            <a:ext cx="1163782" cy="1163782"/>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BA18E"/>
            </a:solidFill>
          </p:spPr>
        </p:sp>
      </p:grpSp>
      <p:sp>
        <p:nvSpPr>
          <p:cNvPr id="15" name="TextBox 15"/>
          <p:cNvSpPr txBox="1"/>
          <p:nvPr/>
        </p:nvSpPr>
        <p:spPr>
          <a:xfrm>
            <a:off x="6925455" y="7223289"/>
            <a:ext cx="4251521" cy="469265"/>
          </a:xfrm>
          <a:prstGeom prst="rect">
            <a:avLst/>
          </a:prstGeom>
        </p:spPr>
        <p:txBody>
          <a:bodyPr lIns="0" tIns="0" rIns="0" bIns="0" rtlCol="0" anchor="t">
            <a:spAutoFit/>
          </a:bodyPr>
          <a:lstStyle/>
          <a:p>
            <a:pPr>
              <a:lnSpc>
                <a:spcPts val="3639"/>
              </a:lnSpc>
            </a:pPr>
            <a:r>
              <a:rPr lang="en-US" sz="2799">
                <a:solidFill>
                  <a:srgbClr val="780000"/>
                </a:solidFill>
                <a:latin typeface="Lovelace Text Bold"/>
              </a:rPr>
              <a:t>Skin Care</a:t>
            </a:r>
          </a:p>
        </p:txBody>
      </p:sp>
      <p:sp>
        <p:nvSpPr>
          <p:cNvPr id="16" name="TextBox 16"/>
          <p:cNvSpPr txBox="1"/>
          <p:nvPr/>
        </p:nvSpPr>
        <p:spPr>
          <a:xfrm>
            <a:off x="6925455" y="7890867"/>
            <a:ext cx="4037324" cy="590169"/>
          </a:xfrm>
          <a:prstGeom prst="rect">
            <a:avLst/>
          </a:prstGeom>
        </p:spPr>
        <p:txBody>
          <a:bodyPr lIns="0" tIns="0" rIns="0" bIns="0" rtlCol="0" anchor="t">
            <a:spAutoFit/>
          </a:bodyPr>
          <a:lstStyle/>
          <a:p>
            <a:pPr>
              <a:lnSpc>
                <a:spcPts val="2448"/>
              </a:lnSpc>
            </a:pPr>
            <a:r>
              <a:rPr lang="en-US" sz="1600">
                <a:solidFill>
                  <a:srgbClr val="1A1A1A">
                    <a:alpha val="69804"/>
                  </a:srgbClr>
                </a:solidFill>
                <a:latin typeface="Montserrat Bold"/>
              </a:rPr>
              <a:t>Menyediakan beberapa treatment khusus untuk face</a:t>
            </a:r>
          </a:p>
        </p:txBody>
      </p:sp>
      <p:pic>
        <p:nvPicPr>
          <p:cNvPr id="17" name="Picture 1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047005" y="5982863"/>
            <a:ext cx="637259" cy="787955"/>
          </a:xfrm>
          <a:prstGeom prst="rect">
            <a:avLst/>
          </a:prstGeom>
        </p:spPr>
      </p:pic>
      <p:pic>
        <p:nvPicPr>
          <p:cNvPr id="18" name="Picture 18"/>
          <p:cNvPicPr>
            <a:picLocks noChangeAspect="1"/>
          </p:cNvPicPr>
          <p:nvPr/>
        </p:nvPicPr>
        <p:blipFill>
          <a:blip r:embed="rId8" cstate="print">
            <a:alphaModFix amt="9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177143" y="7270914"/>
            <a:ext cx="4301986" cy="4301986"/>
          </a:xfrm>
          <a:prstGeom prst="rect">
            <a:avLst/>
          </a:prstGeom>
        </p:spPr>
      </p:pic>
      <p:pic>
        <p:nvPicPr>
          <p:cNvPr id="19" name="Picture 19"/>
          <p:cNvPicPr>
            <a:picLocks noChangeAspect="1"/>
          </p:cNvPicPr>
          <p:nvPr/>
        </p:nvPicPr>
        <p:blipFill>
          <a:blip r:embed="rId10"/>
          <a:srcRect l="11096" r="11096"/>
          <a:stretch>
            <a:fillRect/>
          </a:stretch>
        </p:blipFill>
        <p:spPr>
          <a:xfrm>
            <a:off x="12158694" y="2759197"/>
            <a:ext cx="5169441" cy="4430649"/>
          </a:xfrm>
          <a:prstGeom prst="rect">
            <a:avLst/>
          </a:prstGeom>
        </p:spPr>
      </p:pic>
      <p:grpSp>
        <p:nvGrpSpPr>
          <p:cNvPr id="20" name="Group 20"/>
          <p:cNvGrpSpPr/>
          <p:nvPr/>
        </p:nvGrpSpPr>
        <p:grpSpPr>
          <a:xfrm>
            <a:off x="12158694" y="6376841"/>
            <a:ext cx="4818498" cy="2603100"/>
            <a:chOff x="0" y="0"/>
            <a:chExt cx="2378034" cy="1284687"/>
          </a:xfrm>
        </p:grpSpPr>
        <p:sp>
          <p:nvSpPr>
            <p:cNvPr id="21" name="Freeform 21"/>
            <p:cNvSpPr/>
            <p:nvPr/>
          </p:nvSpPr>
          <p:spPr>
            <a:xfrm>
              <a:off x="0" y="0"/>
              <a:ext cx="2378034" cy="1284687"/>
            </a:xfrm>
            <a:custGeom>
              <a:avLst/>
              <a:gdLst/>
              <a:ahLst/>
              <a:cxnLst/>
              <a:rect l="l" t="t" r="r" b="b"/>
              <a:pathLst>
                <a:path w="2378034" h="1284687">
                  <a:moveTo>
                    <a:pt x="0" y="0"/>
                  </a:moveTo>
                  <a:lnTo>
                    <a:pt x="2378034" y="0"/>
                  </a:lnTo>
                  <a:lnTo>
                    <a:pt x="2378034" y="1284687"/>
                  </a:lnTo>
                  <a:lnTo>
                    <a:pt x="0" y="1284687"/>
                  </a:lnTo>
                  <a:close/>
                </a:path>
              </a:pathLst>
            </a:custGeom>
            <a:solidFill>
              <a:srgbClr val="FFFFFF"/>
            </a:solidFill>
          </p:spPr>
        </p:sp>
      </p:grpSp>
      <p:grpSp>
        <p:nvGrpSpPr>
          <p:cNvPr id="22" name="Group 22"/>
          <p:cNvGrpSpPr/>
          <p:nvPr/>
        </p:nvGrpSpPr>
        <p:grpSpPr>
          <a:xfrm>
            <a:off x="12383158" y="5794950"/>
            <a:ext cx="1163782" cy="1163782"/>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BA18E"/>
            </a:solidFill>
          </p:spPr>
        </p:sp>
      </p:grpSp>
      <p:sp>
        <p:nvSpPr>
          <p:cNvPr id="24" name="TextBox 24"/>
          <p:cNvSpPr txBox="1"/>
          <p:nvPr/>
        </p:nvSpPr>
        <p:spPr>
          <a:xfrm>
            <a:off x="12524870" y="7218526"/>
            <a:ext cx="4251521" cy="474028"/>
          </a:xfrm>
          <a:prstGeom prst="rect">
            <a:avLst/>
          </a:prstGeom>
        </p:spPr>
        <p:txBody>
          <a:bodyPr lIns="0" tIns="0" rIns="0" bIns="0" rtlCol="0" anchor="t">
            <a:spAutoFit/>
          </a:bodyPr>
          <a:lstStyle/>
          <a:p>
            <a:pPr>
              <a:lnSpc>
                <a:spcPts val="3639"/>
              </a:lnSpc>
            </a:pPr>
            <a:r>
              <a:rPr lang="en-US" sz="2799">
                <a:solidFill>
                  <a:srgbClr val="780000"/>
                </a:solidFill>
                <a:latin typeface="Lovelace Text Bold"/>
              </a:rPr>
              <a:t>Treatment</a:t>
            </a:r>
          </a:p>
        </p:txBody>
      </p:sp>
      <p:sp>
        <p:nvSpPr>
          <p:cNvPr id="25" name="TextBox 25"/>
          <p:cNvSpPr txBox="1"/>
          <p:nvPr/>
        </p:nvSpPr>
        <p:spPr>
          <a:xfrm>
            <a:off x="12524870" y="7890867"/>
            <a:ext cx="4037324" cy="590169"/>
          </a:xfrm>
          <a:prstGeom prst="rect">
            <a:avLst/>
          </a:prstGeom>
        </p:spPr>
        <p:txBody>
          <a:bodyPr lIns="0" tIns="0" rIns="0" bIns="0" rtlCol="0" anchor="t">
            <a:spAutoFit/>
          </a:bodyPr>
          <a:lstStyle/>
          <a:p>
            <a:pPr>
              <a:lnSpc>
                <a:spcPts val="2448"/>
              </a:lnSpc>
            </a:pPr>
            <a:r>
              <a:rPr lang="en-US" sz="1600">
                <a:solidFill>
                  <a:srgbClr val="1A1A1A">
                    <a:alpha val="69804"/>
                  </a:srgbClr>
                </a:solidFill>
                <a:latin typeface="Montserrat Bold"/>
              </a:rPr>
              <a:t>Menyediakan beberapa treatment khusus untuk body</a:t>
            </a:r>
          </a:p>
        </p:txBody>
      </p:sp>
      <p:pic>
        <p:nvPicPr>
          <p:cNvPr id="26" name="Picture 2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613099" y="6053046"/>
            <a:ext cx="703901" cy="647589"/>
          </a:xfrm>
          <a:prstGeom prst="rect">
            <a:avLst/>
          </a:prstGeom>
        </p:spPr>
      </p:pic>
      <p:sp>
        <p:nvSpPr>
          <p:cNvPr id="27" name="TextBox 27"/>
          <p:cNvSpPr txBox="1"/>
          <p:nvPr/>
        </p:nvSpPr>
        <p:spPr>
          <a:xfrm>
            <a:off x="959864" y="1205590"/>
            <a:ext cx="8646373" cy="919480"/>
          </a:xfrm>
          <a:prstGeom prst="rect">
            <a:avLst/>
          </a:prstGeom>
        </p:spPr>
        <p:txBody>
          <a:bodyPr lIns="0" tIns="0" rIns="0" bIns="0" rtlCol="0" anchor="t">
            <a:spAutoFit/>
          </a:bodyPr>
          <a:lstStyle/>
          <a:p>
            <a:pPr>
              <a:lnSpc>
                <a:spcPts val="7280"/>
              </a:lnSpc>
            </a:pPr>
            <a:r>
              <a:rPr lang="en-US" sz="5600">
                <a:solidFill>
                  <a:srgbClr val="780000"/>
                </a:solidFill>
                <a:latin typeface="Lovelace Text"/>
              </a:rPr>
              <a:t>Set of beauty services</a:t>
            </a:r>
          </a:p>
        </p:txBody>
      </p:sp>
      <p:pic>
        <p:nvPicPr>
          <p:cNvPr id="28" name="Picture 2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82859" y="581586"/>
            <a:ext cx="1377131" cy="455705"/>
          </a:xfrm>
          <a:prstGeom prst="rect">
            <a:avLst/>
          </a:prstGeom>
        </p:spPr>
      </p:pic>
    </p:spTree>
    <p:extLst>
      <p:ext uri="{BB962C8B-B14F-4D97-AF65-F5344CB8AC3E}">
        <p14:creationId xmlns:p14="http://schemas.microsoft.com/office/powerpoint/2010/main" val="596208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216</Words>
  <Application>Microsoft Office PowerPoint</Application>
  <PresentationFormat>Custom</PresentationFormat>
  <Paragraphs>28</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Calibri</vt:lpstr>
      <vt:lpstr>Montserrat Bold</vt:lpstr>
      <vt:lpstr>Lovelace Text Bold</vt:lpstr>
      <vt:lpstr>Arimo Bold</vt:lpstr>
      <vt:lpstr>Arial</vt:lpstr>
      <vt:lpstr>Lovelace Text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Beauty Salon Business Plan</dc:title>
  <cp:lastModifiedBy>David Jose Giraldy</cp:lastModifiedBy>
  <cp:revision>2</cp:revision>
  <dcterms:created xsi:type="dcterms:W3CDTF">2006-08-16T00:00:00Z</dcterms:created>
  <dcterms:modified xsi:type="dcterms:W3CDTF">2022-06-14T07:01:49Z</dcterms:modified>
  <dc:identifier>DAFDgIxEdtw</dc:identifier>
</cp:coreProperties>
</file>